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sldIdLst>
    <p:sldId id="256" r:id="rId2"/>
    <p:sldId id="257" r:id="rId3"/>
    <p:sldId id="258" r:id="rId4"/>
    <p:sldId id="259" r:id="rId5"/>
    <p:sldId id="260" r:id="rId6"/>
    <p:sldId id="261" r:id="rId7"/>
    <p:sldId id="262" r:id="rId8"/>
    <p:sldId id="268" r:id="rId9"/>
    <p:sldId id="264" r:id="rId10"/>
    <p:sldId id="267" r:id="rId11"/>
    <p:sldId id="26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300" y="-3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F5653CE0-C2BD-4934-9A7D-6074BB3BC404}" type="datetimeFigureOut">
              <a:rPr lang="en-IN" smtClean="0"/>
              <a:t>22-05-2024</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184227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653CE0-C2BD-4934-9A7D-6074BB3BC404}" type="datetimeFigureOut">
              <a:rPr lang="en-IN" smtClean="0"/>
              <a:t>22-05-2024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4496034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5653CE0-C2BD-4934-9A7D-6074BB3BC404}" type="datetimeFigureOut">
              <a:rPr lang="en-IN" smtClean="0"/>
              <a:t>22-05-2024</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18128162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5653CE0-C2BD-4934-9A7D-6074BB3BC404}" type="datetimeFigureOut">
              <a:rPr lang="en-IN" smtClean="0"/>
              <a:t>22-05-2024</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23977597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653CE0-C2BD-4934-9A7D-6074BB3BC404}" type="datetimeFigureOut">
              <a:rPr lang="en-IN" smtClean="0"/>
              <a:t>22-05-2024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1858260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5653CE0-C2BD-4934-9A7D-6074BB3BC404}" type="datetimeFigureOut">
              <a:rPr lang="en-IN" smtClean="0"/>
              <a:t>22-05-2024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20076034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5653CE0-C2BD-4934-9A7D-6074BB3BC404}" type="datetimeFigureOut">
              <a:rPr lang="en-IN" smtClean="0"/>
              <a:t>22-05-2024</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9818952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F5653CE0-C2BD-4934-9A7D-6074BB3BC404}" type="datetimeFigureOut">
              <a:rPr lang="en-IN" smtClean="0"/>
              <a:t>22-05-2024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29383305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F5653CE0-C2BD-4934-9A7D-6074BB3BC404}" type="datetimeFigureOut">
              <a:rPr lang="en-IN" smtClean="0"/>
              <a:t>22-05-2024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3738014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653CE0-C2BD-4934-9A7D-6074BB3BC404}" type="datetimeFigureOut">
              <a:rPr lang="en-IN" smtClean="0"/>
              <a:t>22-05-2024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1182515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653CE0-C2BD-4934-9A7D-6074BB3BC404}" type="datetimeFigureOut">
              <a:rPr lang="en-IN" smtClean="0"/>
              <a:t>22-05-2024</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827397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653CE0-C2BD-4934-9A7D-6074BB3BC404}" type="datetimeFigureOut">
              <a:rPr lang="en-IN" smtClean="0"/>
              <a:t>22-05-2024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1462339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653CE0-C2BD-4934-9A7D-6074BB3BC404}" type="datetimeFigureOut">
              <a:rPr lang="en-IN" smtClean="0"/>
              <a:t>22-05-2024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3705177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653CE0-C2BD-4934-9A7D-6074BB3BC404}" type="datetimeFigureOut">
              <a:rPr lang="en-IN" smtClean="0"/>
              <a:t>22-05-2024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509860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653CE0-C2BD-4934-9A7D-6074BB3BC404}" type="datetimeFigureOut">
              <a:rPr lang="en-IN" smtClean="0"/>
              <a:t>22-05-2024</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102361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653CE0-C2BD-4934-9A7D-6074BB3BC404}" type="datetimeFigureOut">
              <a:rPr lang="en-IN" smtClean="0"/>
              <a:t>22-05-2024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140939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653CE0-C2BD-4934-9A7D-6074BB3BC404}" type="datetimeFigureOut">
              <a:rPr lang="en-IN" smtClean="0"/>
              <a:t>22-05-2024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B82CE4D4-5321-4DE7-B5C5-4BEE57B61AAD}" type="slidenum">
              <a:rPr lang="en-IN" smtClean="0"/>
              <a:t>‹#›</a:t>
            </a:fld>
            <a:endParaRPr lang="en-IN"/>
          </a:p>
        </p:txBody>
      </p:sp>
    </p:spTree>
    <p:extLst>
      <p:ext uri="{BB962C8B-B14F-4D97-AF65-F5344CB8AC3E}">
        <p14:creationId xmlns:p14="http://schemas.microsoft.com/office/powerpoint/2010/main" val="2501534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5653CE0-C2BD-4934-9A7D-6074BB3BC404}" type="datetimeFigureOut">
              <a:rPr lang="en-IN" smtClean="0"/>
              <a:t>22-05-2024</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B82CE4D4-5321-4DE7-B5C5-4BEE57B61AAD}" type="slidenum">
              <a:rPr lang="en-IN" smtClean="0"/>
              <a:t>‹#›</a:t>
            </a:fld>
            <a:endParaRPr lang="en-IN"/>
          </a:p>
        </p:txBody>
      </p:sp>
    </p:spTree>
    <p:extLst>
      <p:ext uri="{BB962C8B-B14F-4D97-AF65-F5344CB8AC3E}">
        <p14:creationId xmlns:p14="http://schemas.microsoft.com/office/powerpoint/2010/main" val="1392261656"/>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hyperlink" Target="https://www.kaggle.com/datasets/radheshyamkollipara/bank-customer-churn"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5556F-0A82-E470-D22F-361DA5B17552}"/>
              </a:ext>
            </a:extLst>
          </p:cNvPr>
          <p:cNvSpPr>
            <a:spLocks noGrp="1"/>
          </p:cNvSpPr>
          <p:nvPr>
            <p:ph type="ctrTitle"/>
          </p:nvPr>
        </p:nvSpPr>
        <p:spPr>
          <a:xfrm>
            <a:off x="1154955" y="1307691"/>
            <a:ext cx="8825658" cy="1651819"/>
          </a:xfrm>
        </p:spPr>
        <p:txBody>
          <a:bodyPr/>
          <a:lstStyle/>
          <a:p>
            <a:r>
              <a:rPr lang="en-US" sz="4800" b="1" dirty="0">
                <a:latin typeface="Times New Roman" panose="02020603050405020304" pitchFamily="18" charset="0"/>
                <a:cs typeface="Times New Roman" panose="02020603050405020304" pitchFamily="18" charset="0"/>
              </a:rPr>
              <a:t>Predictive analytics for customer churn prediction</a:t>
            </a:r>
            <a:endParaRPr lang="en-IN" sz="4800" b="1" dirty="0">
              <a:latin typeface="Times New Roman" panose="02020603050405020304" pitchFamily="18" charset="0"/>
              <a:cs typeface="Times New Roman" panose="02020603050405020304" pitchFamily="18" charset="0"/>
            </a:endParaRPr>
          </a:p>
        </p:txBody>
      </p:sp>
      <p:pic>
        <p:nvPicPr>
          <p:cNvPr id="5124" name="Picture 4" descr="Bank Customer Churn Prediction Using ...">
            <a:extLst>
              <a:ext uri="{FF2B5EF4-FFF2-40B4-BE49-F238E27FC236}">
                <a16:creationId xmlns:a16="http://schemas.microsoft.com/office/drawing/2014/main" id="{86C2FA84-C20E-5207-91CF-9CC745B74D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3277" y="3048000"/>
            <a:ext cx="6521860" cy="3262400"/>
          </a:xfrm>
          <a:prstGeom prst="rect">
            <a:avLst/>
          </a:prstGeom>
          <a:noFill/>
          <a:extLst>
            <a:ext uri="{909E8E84-426E-40DD-AFC4-6F175D3DCCD1}">
              <a14:hiddenFill xmlns:a14="http://schemas.microsoft.com/office/drawing/2010/main">
                <a:solidFill>
                  <a:srgbClr val="FFFFFF"/>
                </a:solidFill>
              </a14:hiddenFill>
            </a:ext>
          </a:extLst>
        </p:spPr>
      </p:pic>
      <p:sp>
        <p:nvSpPr>
          <p:cNvPr id="4" name="Subtitle 3">
            <a:extLst>
              <a:ext uri="{FF2B5EF4-FFF2-40B4-BE49-F238E27FC236}">
                <a16:creationId xmlns:a16="http://schemas.microsoft.com/office/drawing/2014/main" id="{423B88D4-1554-4794-885E-0C961E0AC2E6}"/>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14652942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AC503-63AD-58D7-1708-A3BA61C44876}"/>
              </a:ext>
            </a:extLst>
          </p:cNvPr>
          <p:cNvSpPr>
            <a:spLocks noGrp="1"/>
          </p:cNvSpPr>
          <p:nvPr>
            <p:ph type="title"/>
          </p:nvPr>
        </p:nvSpPr>
        <p:spPr>
          <a:xfrm>
            <a:off x="1154954" y="471948"/>
            <a:ext cx="8761413" cy="1415846"/>
          </a:xfrm>
        </p:spPr>
        <p:txBody>
          <a:bodyPr/>
          <a:lstStyle/>
          <a:p>
            <a:r>
              <a:rPr lang="en-IN" b="1" dirty="0">
                <a:latin typeface="Times New Roman" panose="02020603050405020304" pitchFamily="18" charset="0"/>
                <a:cs typeface="Times New Roman" panose="02020603050405020304" pitchFamily="18" charset="0"/>
              </a:rPr>
              <a:t>Business Insights</a:t>
            </a:r>
          </a:p>
        </p:txBody>
      </p:sp>
      <p:sp>
        <p:nvSpPr>
          <p:cNvPr id="3" name="Content Placeholder 2">
            <a:extLst>
              <a:ext uri="{FF2B5EF4-FFF2-40B4-BE49-F238E27FC236}">
                <a16:creationId xmlns:a16="http://schemas.microsoft.com/office/drawing/2014/main" id="{BDADED81-35E3-3911-DB13-94848FD367CF}"/>
              </a:ext>
            </a:extLst>
          </p:cNvPr>
          <p:cNvSpPr>
            <a:spLocks noGrp="1"/>
          </p:cNvSpPr>
          <p:nvPr>
            <p:ph idx="1"/>
          </p:nvPr>
        </p:nvSpPr>
        <p:spPr/>
        <p:txBody>
          <a:bodyPr/>
          <a:lstStyle/>
          <a:p>
            <a:r>
              <a:rPr lang="en-US" sz="2400" dirty="0">
                <a:latin typeface="Times New Roman" panose="02020603050405020304" pitchFamily="18" charset="0"/>
                <a:cs typeface="Times New Roman" panose="02020603050405020304" pitchFamily="18" charset="0"/>
              </a:rPr>
              <a:t>Female bank customers churn the most with a percentage of 11.4% compared to males who have a percentage of 9%.</a:t>
            </a:r>
          </a:p>
          <a:p>
            <a:r>
              <a:rPr lang="en-US" sz="2400" dirty="0">
                <a:latin typeface="Times New Roman" panose="02020603050405020304" pitchFamily="18" charset="0"/>
                <a:cs typeface="Times New Roman" panose="02020603050405020304" pitchFamily="18" charset="0"/>
              </a:rPr>
              <a:t>Bank customers in the 40–50 age group have a higher churn percentage than other age groups</a:t>
            </a:r>
          </a:p>
          <a:p>
            <a:r>
              <a:rPr lang="en-US" sz="2400" dirty="0">
                <a:latin typeface="Times New Roman" panose="02020603050405020304" pitchFamily="18" charset="0"/>
                <a:cs typeface="Times New Roman" panose="02020603050405020304" pitchFamily="18" charset="0"/>
              </a:rPr>
              <a:t>Random Forest Classifier is best fitted which gives accuracy score  86.95%.</a:t>
            </a:r>
          </a:p>
          <a:p>
            <a:endParaRPr lang="en-IN" dirty="0"/>
          </a:p>
        </p:txBody>
      </p:sp>
    </p:spTree>
    <p:extLst>
      <p:ext uri="{BB962C8B-B14F-4D97-AF65-F5344CB8AC3E}">
        <p14:creationId xmlns:p14="http://schemas.microsoft.com/office/powerpoint/2010/main" val="2893611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Thank You Presentation Images ...">
            <a:extLst>
              <a:ext uri="{FF2B5EF4-FFF2-40B4-BE49-F238E27FC236}">
                <a16:creationId xmlns:a16="http://schemas.microsoft.com/office/drawing/2014/main" id="{5338909B-3D6C-9D97-3E5E-3598DF6E34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1859" y="1818968"/>
            <a:ext cx="6135328" cy="39427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3699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3C0B3-B81E-6DBA-3775-4ED17FC42F64}"/>
              </a:ext>
            </a:extLst>
          </p:cNvPr>
          <p:cNvSpPr>
            <a:spLocks noGrp="1"/>
          </p:cNvSpPr>
          <p:nvPr>
            <p:ph type="title"/>
          </p:nvPr>
        </p:nvSpPr>
        <p:spPr>
          <a:xfrm>
            <a:off x="1154954" y="491613"/>
            <a:ext cx="8761413" cy="1415845"/>
          </a:xfrm>
        </p:spPr>
        <p:txBody>
          <a:bodyPr>
            <a:normAutofit/>
          </a:bodyPr>
          <a:lstStyle/>
          <a:p>
            <a:r>
              <a:rPr lang="en-IN" sz="3600"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F7F9AA46-AE54-DB8E-DAE7-458EE542F0FC}"/>
              </a:ext>
            </a:extLst>
          </p:cNvPr>
          <p:cNvSpPr>
            <a:spLocks noGrp="1"/>
          </p:cNvSpPr>
          <p:nvPr>
            <p:ph idx="1"/>
          </p:nvPr>
        </p:nvSpPr>
        <p:spPr>
          <a:xfrm>
            <a:off x="838200" y="2300748"/>
            <a:ext cx="10515600" cy="4463846"/>
          </a:xfrm>
        </p:spPr>
        <p:txBody>
          <a:bodyPr>
            <a:normAutofit fontScale="77500" lnSpcReduction="20000"/>
          </a:bodyPr>
          <a:lstStyle/>
          <a:p>
            <a:r>
              <a:rPr lang="en-US" sz="2800" dirty="0">
                <a:latin typeface="Times New Roman" panose="02020603050405020304" pitchFamily="18" charset="0"/>
                <a:cs typeface="Times New Roman" panose="02020603050405020304" pitchFamily="18" charset="0"/>
              </a:rPr>
              <a:t>Customer Churn prediction means knowing which customers are likely to leave or unsubscribe from your service.</a:t>
            </a:r>
          </a:p>
          <a:p>
            <a:r>
              <a:rPr lang="en-US" sz="2800" dirty="0">
                <a:latin typeface="Times New Roman" panose="02020603050405020304" pitchFamily="18" charset="0"/>
                <a:cs typeface="Times New Roman" panose="02020603050405020304" pitchFamily="18" charset="0"/>
              </a:rPr>
              <a:t>Customers have different behaviors and preferences, and reasons for cancelling their subscriptions like:</a:t>
            </a:r>
          </a:p>
          <a:p>
            <a:pPr lvl="1"/>
            <a:r>
              <a:rPr lang="en-US" sz="2800" dirty="0">
                <a:latin typeface="Times New Roman" panose="02020603050405020304" pitchFamily="18" charset="0"/>
                <a:cs typeface="Times New Roman" panose="02020603050405020304" pitchFamily="18" charset="0"/>
              </a:rPr>
              <a:t>Availability of latest technology</a:t>
            </a:r>
          </a:p>
          <a:p>
            <a:pPr lvl="1"/>
            <a:r>
              <a:rPr lang="en-US" sz="2800" dirty="0">
                <a:latin typeface="Times New Roman" panose="02020603050405020304" pitchFamily="18" charset="0"/>
                <a:cs typeface="Times New Roman" panose="02020603050405020304" pitchFamily="18" charset="0"/>
              </a:rPr>
              <a:t>Customer –friendly bank staff</a:t>
            </a:r>
          </a:p>
          <a:p>
            <a:pPr lvl="1"/>
            <a:r>
              <a:rPr lang="en-US" sz="2800" dirty="0">
                <a:latin typeface="Times New Roman" panose="02020603050405020304" pitchFamily="18" charset="0"/>
                <a:cs typeface="Times New Roman" panose="02020603050405020304" pitchFamily="18" charset="0"/>
              </a:rPr>
              <a:t>Low interest rates</a:t>
            </a:r>
          </a:p>
          <a:p>
            <a:pPr lvl="1"/>
            <a:r>
              <a:rPr lang="en-US" sz="2800" dirty="0">
                <a:latin typeface="Times New Roman" panose="02020603050405020304" pitchFamily="18" charset="0"/>
                <a:cs typeface="Times New Roman" panose="02020603050405020304" pitchFamily="18" charset="0"/>
              </a:rPr>
              <a:t>Location</a:t>
            </a:r>
          </a:p>
          <a:p>
            <a:pPr lvl="1"/>
            <a:r>
              <a:rPr lang="en-US" sz="2800" dirty="0">
                <a:latin typeface="Times New Roman" panose="02020603050405020304" pitchFamily="18" charset="0"/>
                <a:cs typeface="Times New Roman" panose="02020603050405020304" pitchFamily="18" charset="0"/>
              </a:rPr>
              <a:t>Service offered</a:t>
            </a:r>
          </a:p>
          <a:p>
            <a:r>
              <a:rPr lang="en-US" sz="2800" dirty="0">
                <a:latin typeface="Times New Roman" panose="02020603050405020304" pitchFamily="18" charset="0"/>
                <a:cs typeface="Times New Roman" panose="02020603050405020304" pitchFamily="18" charset="0"/>
              </a:rPr>
              <a:t>It is important to actively communicate with each of them to keep them on your customer list. You need to know which marketing activities are most effective for individual customers and when they are most effective.</a:t>
            </a:r>
          </a:p>
          <a:p>
            <a:endParaRPr lang="en-IN" dirty="0"/>
          </a:p>
        </p:txBody>
      </p:sp>
    </p:spTree>
    <p:extLst>
      <p:ext uri="{BB962C8B-B14F-4D97-AF65-F5344CB8AC3E}">
        <p14:creationId xmlns:p14="http://schemas.microsoft.com/office/powerpoint/2010/main" val="555005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FDCFE-BFE1-4B33-D645-4EE0D0EB7770}"/>
              </a:ext>
            </a:extLst>
          </p:cNvPr>
          <p:cNvSpPr>
            <a:spLocks noGrp="1"/>
          </p:cNvSpPr>
          <p:nvPr>
            <p:ph type="title"/>
          </p:nvPr>
        </p:nvSpPr>
        <p:spPr>
          <a:xfrm>
            <a:off x="1154954" y="491613"/>
            <a:ext cx="8761413" cy="1455174"/>
          </a:xfrm>
        </p:spPr>
        <p:txBody>
          <a:bodyPr>
            <a:normAutofit/>
          </a:bodyPr>
          <a:lstStyle/>
          <a:p>
            <a:r>
              <a:rPr lang="en-IN" sz="3600" b="1" dirty="0">
                <a:latin typeface="Times New Roman" panose="02020603050405020304" pitchFamily="18" charset="0"/>
                <a:cs typeface="Times New Roman" panose="02020603050405020304" pitchFamily="18" charset="0"/>
              </a:rPr>
              <a:t>Business Problem</a:t>
            </a:r>
          </a:p>
        </p:txBody>
      </p:sp>
      <p:sp>
        <p:nvSpPr>
          <p:cNvPr id="3" name="Content Placeholder 2">
            <a:extLst>
              <a:ext uri="{FF2B5EF4-FFF2-40B4-BE49-F238E27FC236}">
                <a16:creationId xmlns:a16="http://schemas.microsoft.com/office/drawing/2014/main" id="{5120650E-4A7E-B859-A739-AC9D833263C5}"/>
              </a:ext>
            </a:extLst>
          </p:cNvPr>
          <p:cNvSpPr>
            <a:spLocks noGrp="1"/>
          </p:cNvSpPr>
          <p:nvPr>
            <p:ph idx="1"/>
          </p:nvPr>
        </p:nvSpPr>
        <p:spPr/>
        <p:txBody>
          <a:bodyPr/>
          <a:lstStyle/>
          <a:p>
            <a:pPr lvl="1"/>
            <a:r>
              <a:rPr lang="en-US" sz="2400" dirty="0">
                <a:latin typeface="Times New Roman" panose="02020603050405020304" pitchFamily="18" charset="0"/>
                <a:cs typeface="Times New Roman" panose="02020603050405020304" pitchFamily="18" charset="0"/>
              </a:rPr>
              <a:t>Customer churn posses a significant challenge in the banking industry, as it leads to financial losses and negatively impacts the bank’s reputation.</a:t>
            </a:r>
          </a:p>
          <a:p>
            <a:pPr lvl="1"/>
            <a:r>
              <a:rPr lang="en-US" sz="2400" dirty="0">
                <a:latin typeface="Times New Roman" panose="02020603050405020304" pitchFamily="18" charset="0"/>
                <a:cs typeface="Times New Roman" panose="02020603050405020304" pitchFamily="18" charset="0"/>
              </a:rPr>
              <a:t>A company with a high churn rate loses many subscribers, resulting in lower growth rates and a greater impact on sales and profits.</a:t>
            </a:r>
          </a:p>
          <a:p>
            <a:pPr lvl="1"/>
            <a:r>
              <a:rPr lang="en-US" sz="2400" dirty="0">
                <a:latin typeface="Times New Roman" panose="02020603050405020304" pitchFamily="18" charset="0"/>
                <a:cs typeface="Times New Roman" panose="02020603050405020304" pitchFamily="18" charset="0"/>
              </a:rPr>
              <a:t>It is crucial to predict and understand when customers might decide to end their relationship with the bank.</a:t>
            </a:r>
          </a:p>
          <a:p>
            <a:pPr lvl="1"/>
            <a:endParaRPr lang="en-IN" dirty="0"/>
          </a:p>
        </p:txBody>
      </p:sp>
    </p:spTree>
    <p:extLst>
      <p:ext uri="{BB962C8B-B14F-4D97-AF65-F5344CB8AC3E}">
        <p14:creationId xmlns:p14="http://schemas.microsoft.com/office/powerpoint/2010/main" val="3725026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357BA-41A9-E92F-628A-B54DAC8B84F0}"/>
              </a:ext>
            </a:extLst>
          </p:cNvPr>
          <p:cNvSpPr>
            <a:spLocks noGrp="1"/>
          </p:cNvSpPr>
          <p:nvPr>
            <p:ph type="title"/>
          </p:nvPr>
        </p:nvSpPr>
        <p:spPr>
          <a:xfrm>
            <a:off x="1154954" y="580104"/>
            <a:ext cx="8761413" cy="1347020"/>
          </a:xfrm>
        </p:spPr>
        <p:txBody>
          <a:bodyPr>
            <a:normAutofit/>
          </a:bodyPr>
          <a:lstStyle/>
          <a:p>
            <a:r>
              <a:rPr lang="en-IN" sz="3600" b="1" dirty="0">
                <a:latin typeface="Times New Roman" panose="02020603050405020304" pitchFamily="18" charset="0"/>
                <a:cs typeface="Times New Roman" panose="02020603050405020304" pitchFamily="18" charset="0"/>
              </a:rPr>
              <a:t>Customer churn model</a:t>
            </a:r>
          </a:p>
        </p:txBody>
      </p:sp>
      <p:sp>
        <p:nvSpPr>
          <p:cNvPr id="3" name="Content Placeholder 2">
            <a:extLst>
              <a:ext uri="{FF2B5EF4-FFF2-40B4-BE49-F238E27FC236}">
                <a16:creationId xmlns:a16="http://schemas.microsoft.com/office/drawing/2014/main" id="{EBBC2A4B-6D29-D0FB-9AEE-69950D8E16EC}"/>
              </a:ext>
            </a:extLst>
          </p:cNvPr>
          <p:cNvSpPr>
            <a:spLocks noGrp="1"/>
          </p:cNvSpPr>
          <p:nvPr>
            <p:ph idx="1"/>
          </p:nvPr>
        </p:nvSpPr>
        <p:spPr/>
        <p:txBody>
          <a:bodyPr>
            <a:normAutofit/>
          </a:bodyPr>
          <a:lstStyle/>
          <a:p>
            <a:r>
              <a:rPr lang="en-IN" sz="2400" dirty="0">
                <a:latin typeface="Times New Roman" panose="02020603050405020304" pitchFamily="18" charset="0"/>
                <a:cs typeface="Times New Roman" panose="02020603050405020304" pitchFamily="18" charset="0"/>
              </a:rPr>
              <a:t>Prediction models are used to identify customers who are likely to churn</a:t>
            </a:r>
          </a:p>
          <a:p>
            <a:r>
              <a:rPr lang="en-IN" sz="2400" dirty="0">
                <a:latin typeface="Times New Roman" panose="02020603050405020304" pitchFamily="18" charset="0"/>
                <a:cs typeface="Times New Roman" panose="02020603050405020304" pitchFamily="18" charset="0"/>
              </a:rPr>
              <a:t>The model uses historical data on former churners and tries to find some similarity with existing customers</a:t>
            </a:r>
          </a:p>
          <a:p>
            <a:r>
              <a:rPr lang="en-IN" sz="2400" dirty="0">
                <a:latin typeface="Times New Roman" panose="02020603050405020304" pitchFamily="18" charset="0"/>
                <a:cs typeface="Times New Roman" panose="02020603050405020304" pitchFamily="18" charset="0"/>
              </a:rPr>
              <a:t>If some similarity is found those customers are classified as potential churners</a:t>
            </a:r>
          </a:p>
        </p:txBody>
      </p:sp>
    </p:spTree>
    <p:extLst>
      <p:ext uri="{BB962C8B-B14F-4D97-AF65-F5344CB8AC3E}">
        <p14:creationId xmlns:p14="http://schemas.microsoft.com/office/powerpoint/2010/main" val="1709859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195AB-E1F7-90DC-F2C7-A0166626DB19}"/>
              </a:ext>
            </a:extLst>
          </p:cNvPr>
          <p:cNvSpPr>
            <a:spLocks noGrp="1"/>
          </p:cNvSpPr>
          <p:nvPr>
            <p:ph type="title"/>
          </p:nvPr>
        </p:nvSpPr>
        <p:spPr>
          <a:xfrm>
            <a:off x="1154954" y="521109"/>
            <a:ext cx="8761413" cy="1425677"/>
          </a:xfrm>
        </p:spPr>
        <p:txBody>
          <a:bodyPr>
            <a:normAutofit/>
          </a:bodyPr>
          <a:lstStyle/>
          <a:p>
            <a:r>
              <a:rPr lang="en-IN" sz="3600" b="1" dirty="0">
                <a:latin typeface="Times New Roman" panose="02020603050405020304" pitchFamily="18" charset="0"/>
                <a:cs typeface="Times New Roman" panose="02020603050405020304" pitchFamily="18" charset="0"/>
              </a:rPr>
              <a:t>Why is this important for the bank</a:t>
            </a:r>
          </a:p>
        </p:txBody>
      </p:sp>
      <p:sp>
        <p:nvSpPr>
          <p:cNvPr id="3" name="Content Placeholder 2">
            <a:extLst>
              <a:ext uri="{FF2B5EF4-FFF2-40B4-BE49-F238E27FC236}">
                <a16:creationId xmlns:a16="http://schemas.microsoft.com/office/drawing/2014/main" id="{2FACCA79-4766-F803-DD61-6D5AAAF6AEA9}"/>
              </a:ext>
            </a:extLst>
          </p:cNvPr>
          <p:cNvSpPr>
            <a:spLocks noGrp="1"/>
          </p:cNvSpPr>
          <p:nvPr>
            <p:ph idx="1"/>
          </p:nvPr>
        </p:nvSpPr>
        <p:spPr>
          <a:xfrm>
            <a:off x="838200" y="2910348"/>
            <a:ext cx="10515600" cy="2192594"/>
          </a:xfrm>
        </p:spPr>
        <p:txBody>
          <a:bodyPr>
            <a:normAutofit/>
          </a:bodyPr>
          <a:lstStyle/>
          <a:p>
            <a:r>
              <a:rPr lang="en-US" sz="2400" dirty="0">
                <a:latin typeface="Times New Roman" panose="02020603050405020304" pitchFamily="18" charset="0"/>
                <a:cs typeface="Times New Roman" panose="02020603050405020304" pitchFamily="18" charset="0"/>
              </a:rPr>
              <a:t>The cost of acquire new customers can be more than holding on to an existing customers</a:t>
            </a:r>
          </a:p>
          <a:p>
            <a:r>
              <a:rPr lang="en-US" sz="2400" dirty="0">
                <a:latin typeface="Times New Roman" panose="02020603050405020304" pitchFamily="18" charset="0"/>
                <a:cs typeface="Times New Roman" panose="02020603050405020304" pitchFamily="18" charset="0"/>
              </a:rPr>
              <a:t>Long term customers become less costly to serve, they generate higher profits, and they may also provide new referrals</a:t>
            </a:r>
          </a:p>
          <a:p>
            <a:pPr marL="0" indent="0">
              <a:buNone/>
            </a:pPr>
            <a:endParaRPr lang="en-IN" dirty="0"/>
          </a:p>
        </p:txBody>
      </p:sp>
    </p:spTree>
    <p:extLst>
      <p:ext uri="{BB962C8B-B14F-4D97-AF65-F5344CB8AC3E}">
        <p14:creationId xmlns:p14="http://schemas.microsoft.com/office/powerpoint/2010/main" val="596809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6599B-E73C-C89A-7F92-09C4BF29DBCA}"/>
              </a:ext>
            </a:extLst>
          </p:cNvPr>
          <p:cNvSpPr>
            <a:spLocks noGrp="1"/>
          </p:cNvSpPr>
          <p:nvPr>
            <p:ph type="title"/>
          </p:nvPr>
        </p:nvSpPr>
        <p:spPr>
          <a:xfrm>
            <a:off x="1154954" y="619433"/>
            <a:ext cx="8761413" cy="1337186"/>
          </a:xfrm>
        </p:spPr>
        <p:txBody>
          <a:bodyPr>
            <a:normAutofit/>
          </a:bodyPr>
          <a:lstStyle/>
          <a:p>
            <a:r>
              <a:rPr lang="en-US" sz="3600" b="1" dirty="0">
                <a:latin typeface="Times New Roman" panose="02020603050405020304" pitchFamily="18" charset="0"/>
                <a:cs typeface="Times New Roman" panose="02020603050405020304" pitchFamily="18" charset="0"/>
              </a:rPr>
              <a:t>Benefits of Analyzing Customer Churn Prediction</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7F94414-380D-0F35-C91A-000BC699A46A}"/>
              </a:ext>
            </a:extLst>
          </p:cNvPr>
          <p:cNvSpPr>
            <a:spLocks noGrp="1"/>
          </p:cNvSpPr>
          <p:nvPr>
            <p:ph sz="half" idx="1"/>
          </p:nvPr>
        </p:nvSpPr>
        <p:spPr/>
        <p:txBody>
          <a:bodyPr>
            <a:normAutofit/>
          </a:bodyPr>
          <a:lstStyle/>
          <a:p>
            <a:r>
              <a:rPr lang="en-IN" sz="2400">
                <a:latin typeface="Times New Roman" panose="02020603050405020304" pitchFamily="18" charset="0"/>
                <a:cs typeface="Times New Roman" panose="02020603050405020304" pitchFamily="18" charset="0"/>
              </a:rPr>
              <a:t>Increase profits</a:t>
            </a:r>
          </a:p>
          <a:p>
            <a:r>
              <a:rPr lang="en-IN" sz="2400">
                <a:latin typeface="Times New Roman" panose="02020603050405020304" pitchFamily="18" charset="0"/>
                <a:cs typeface="Times New Roman" panose="02020603050405020304" pitchFamily="18" charset="0"/>
              </a:rPr>
              <a:t>Improve the customer experience</a:t>
            </a:r>
          </a:p>
          <a:p>
            <a:r>
              <a:rPr lang="en-US" sz="2400">
                <a:latin typeface="Times New Roman" panose="02020603050405020304" pitchFamily="18" charset="0"/>
                <a:cs typeface="Times New Roman" panose="02020603050405020304" pitchFamily="18" charset="0"/>
              </a:rPr>
              <a:t>Optimize your products and services</a:t>
            </a:r>
          </a:p>
          <a:p>
            <a:r>
              <a:rPr lang="en-IN" sz="2400">
                <a:latin typeface="Times New Roman" panose="02020603050405020304" pitchFamily="18" charset="0"/>
                <a:cs typeface="Times New Roman" panose="02020603050405020304" pitchFamily="18" charset="0"/>
              </a:rPr>
              <a:t>Customer retention</a:t>
            </a:r>
          </a:p>
          <a:p>
            <a:endParaRPr lang="en-IN"/>
          </a:p>
          <a:p>
            <a:pPr lvl="1"/>
            <a:endParaRPr lang="en-IN" dirty="0"/>
          </a:p>
        </p:txBody>
      </p:sp>
    </p:spTree>
    <p:extLst>
      <p:ext uri="{BB962C8B-B14F-4D97-AF65-F5344CB8AC3E}">
        <p14:creationId xmlns:p14="http://schemas.microsoft.com/office/powerpoint/2010/main" val="41397987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8BF34-11FB-3A1A-BF67-4C25F67C6E1E}"/>
              </a:ext>
            </a:extLst>
          </p:cNvPr>
          <p:cNvSpPr>
            <a:spLocks noGrp="1"/>
          </p:cNvSpPr>
          <p:nvPr>
            <p:ph type="title"/>
          </p:nvPr>
        </p:nvSpPr>
        <p:spPr>
          <a:xfrm>
            <a:off x="1154954" y="501445"/>
            <a:ext cx="8761413" cy="1406013"/>
          </a:xfrm>
        </p:spPr>
        <p:txBody>
          <a:bodyPr>
            <a:normAutofit/>
          </a:bodyPr>
          <a:lstStyle/>
          <a:p>
            <a:r>
              <a:rPr lang="en-IN" sz="3600" b="1" dirty="0">
                <a:latin typeface="Times New Roman" panose="02020603050405020304" pitchFamily="18" charset="0"/>
                <a:cs typeface="Times New Roman" panose="02020603050405020304" pitchFamily="18" charset="0"/>
              </a:rPr>
              <a:t>Data Source</a:t>
            </a:r>
          </a:p>
        </p:txBody>
      </p:sp>
      <p:sp>
        <p:nvSpPr>
          <p:cNvPr id="3" name="Content Placeholder 2">
            <a:extLst>
              <a:ext uri="{FF2B5EF4-FFF2-40B4-BE49-F238E27FC236}">
                <a16:creationId xmlns:a16="http://schemas.microsoft.com/office/drawing/2014/main" id="{77956BAF-CB67-1A66-BCBB-7ACE7CCE1BA3}"/>
              </a:ext>
            </a:extLst>
          </p:cNvPr>
          <p:cNvSpPr>
            <a:spLocks noGrp="1"/>
          </p:cNvSpPr>
          <p:nvPr>
            <p:ph idx="1"/>
          </p:nvPr>
        </p:nvSpPr>
        <p:spPr/>
        <p:txBody>
          <a:bodyPr>
            <a:normAutofit/>
          </a:bodyPr>
          <a:lstStyle/>
          <a:p>
            <a:pPr marL="0" indent="0">
              <a:buNone/>
            </a:pPr>
            <a:r>
              <a:rPr lang="en-US" sz="2400" b="0" i="0" dirty="0">
                <a:solidFill>
                  <a:srgbClr val="242424"/>
                </a:solidFill>
                <a:effectLst/>
                <a:highlight>
                  <a:srgbClr val="FFFFFF"/>
                </a:highlight>
                <a:latin typeface="Times New Roman" panose="02020603050405020304" pitchFamily="18" charset="0"/>
                <a:cs typeface="Times New Roman" panose="02020603050405020304" pitchFamily="18" charset="0"/>
              </a:rPr>
              <a:t>The dataset used for this project was obtained from Kaggle, specifically the “Bank Customer Churn” dataset, which can be accessed at </a:t>
            </a:r>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rPr>
              <a:t>(</a:t>
            </a:r>
            <a:r>
              <a:rPr lang="en-US" sz="2400" b="0" i="0" dirty="0">
                <a:solidFill>
                  <a:srgbClr val="FF0000"/>
                </a:solidFill>
                <a:effectLst/>
                <a:highlight>
                  <a:srgbClr val="FFFFFF"/>
                </a:highligh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https://www.kaggle.com/datasets/radheshyamkollipara/bank-customer-churn</a:t>
            </a:r>
            <a:r>
              <a:rPr lang="en-US" sz="2400" b="0" i="0" dirty="0">
                <a:solidFill>
                  <a:srgbClr val="242424"/>
                </a:solidFill>
                <a:effectLst/>
                <a:highlight>
                  <a:srgbClr val="FFFFFF"/>
                </a:highlight>
                <a:latin typeface="Times New Roman" panose="02020603050405020304" pitchFamily="18" charset="0"/>
                <a:cs typeface="Times New Roman" panose="02020603050405020304" pitchFamily="18" charset="0"/>
              </a:rPr>
              <a:t>). This dataset contains information on bank customers, including transaction history, demographics, account activity, and customer interactions, and other relevant features. The dataset comprises 10,000 rows and 18 columns.</a:t>
            </a:r>
          </a:p>
        </p:txBody>
      </p:sp>
    </p:spTree>
    <p:extLst>
      <p:ext uri="{BB962C8B-B14F-4D97-AF65-F5344CB8AC3E}">
        <p14:creationId xmlns:p14="http://schemas.microsoft.com/office/powerpoint/2010/main" val="3300909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E3678-40C9-8A14-FC9C-756D12546588}"/>
              </a:ext>
            </a:extLst>
          </p:cNvPr>
          <p:cNvSpPr>
            <a:spLocks noGrp="1"/>
          </p:cNvSpPr>
          <p:nvPr>
            <p:ph type="title"/>
          </p:nvPr>
        </p:nvSpPr>
        <p:spPr>
          <a:xfrm>
            <a:off x="1154954" y="471949"/>
            <a:ext cx="8761413" cy="1465006"/>
          </a:xfrm>
        </p:spPr>
        <p:txBody>
          <a:bodyPr/>
          <a:lstStyle/>
          <a:p>
            <a:r>
              <a:rPr lang="en-IN" b="1" dirty="0">
                <a:latin typeface="Times New Roman" panose="02020603050405020304" pitchFamily="18" charset="0"/>
                <a:cs typeface="Times New Roman" panose="02020603050405020304" pitchFamily="18" charset="0"/>
              </a:rPr>
              <a:t>Data Preparation</a:t>
            </a:r>
          </a:p>
        </p:txBody>
      </p:sp>
      <p:sp>
        <p:nvSpPr>
          <p:cNvPr id="3" name="Content Placeholder 2">
            <a:extLst>
              <a:ext uri="{FF2B5EF4-FFF2-40B4-BE49-F238E27FC236}">
                <a16:creationId xmlns:a16="http://schemas.microsoft.com/office/drawing/2014/main" id="{79008C2E-E46C-1C0C-77B4-39F3D620D215}"/>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Data preparation includes the following processes:</a:t>
            </a:r>
          </a:p>
          <a:p>
            <a:pPr lvl="1"/>
            <a:r>
              <a:rPr lang="en-US" sz="2200" dirty="0">
                <a:latin typeface="Times New Roman" panose="02020603050405020304" pitchFamily="18" charset="0"/>
                <a:cs typeface="Times New Roman" panose="02020603050405020304" pitchFamily="18" charset="0"/>
              </a:rPr>
              <a:t>Checking for data duplication. The result is that there are no duplicate data</a:t>
            </a:r>
          </a:p>
          <a:p>
            <a:pPr lvl="1"/>
            <a:r>
              <a:rPr lang="en-US" sz="2200" dirty="0">
                <a:latin typeface="Times New Roman" panose="02020603050405020304" pitchFamily="18" charset="0"/>
                <a:cs typeface="Times New Roman" panose="02020603050405020304" pitchFamily="18" charset="0"/>
              </a:rPr>
              <a:t>Checking for missing values. There are no missing values in this data</a:t>
            </a:r>
          </a:p>
          <a:p>
            <a:pPr lvl="1"/>
            <a:r>
              <a:rPr lang="en-US" sz="2200" dirty="0">
                <a:latin typeface="Times New Roman" panose="02020603050405020304" pitchFamily="18" charset="0"/>
                <a:cs typeface="Times New Roman" panose="02020603050405020304" pitchFamily="18" charset="0"/>
              </a:rPr>
              <a:t>Feature Engineering, extracting age group features, and transforming the data into the desired form.</a:t>
            </a:r>
          </a:p>
          <a:p>
            <a:pPr lvl="1"/>
            <a:r>
              <a:rPr lang="en-US" sz="2200" dirty="0">
                <a:latin typeface="Times New Roman" panose="02020603050405020304" pitchFamily="18" charset="0"/>
                <a:cs typeface="Times New Roman" panose="02020603050405020304" pitchFamily="18" charset="0"/>
              </a:rPr>
              <a:t>Encoding, converting categorical data into numerical. The encoding method used in this case is ordinal encoding.</a:t>
            </a:r>
          </a:p>
          <a:p>
            <a:endParaRPr lang="en-IN" dirty="0"/>
          </a:p>
        </p:txBody>
      </p:sp>
    </p:spTree>
    <p:extLst>
      <p:ext uri="{BB962C8B-B14F-4D97-AF65-F5344CB8AC3E}">
        <p14:creationId xmlns:p14="http://schemas.microsoft.com/office/powerpoint/2010/main" val="2732988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3349B-D989-D6A8-3395-56D372C111C1}"/>
              </a:ext>
            </a:extLst>
          </p:cNvPr>
          <p:cNvSpPr>
            <a:spLocks noGrp="1"/>
          </p:cNvSpPr>
          <p:nvPr>
            <p:ph type="title"/>
          </p:nvPr>
        </p:nvSpPr>
        <p:spPr>
          <a:xfrm>
            <a:off x="838200" y="668593"/>
            <a:ext cx="10515600" cy="1022554"/>
          </a:xfrm>
        </p:spPr>
        <p:txBody>
          <a:bodyPr>
            <a:noAutofit/>
          </a:bodyPr>
          <a:lstStyle/>
          <a:p>
            <a:r>
              <a:rPr lang="en-IN" sz="3600" b="1" dirty="0">
                <a:latin typeface="Times New Roman" panose="02020603050405020304" pitchFamily="18" charset="0"/>
                <a:cs typeface="Times New Roman" panose="02020603050405020304" pitchFamily="18" charset="0"/>
              </a:rPr>
              <a:t>Data Analysis</a:t>
            </a:r>
          </a:p>
        </p:txBody>
      </p:sp>
      <p:pic>
        <p:nvPicPr>
          <p:cNvPr id="4" name="bank ">
            <a:hlinkClick r:id="" action="ppaction://media"/>
            <a:extLst>
              <a:ext uri="{FF2B5EF4-FFF2-40B4-BE49-F238E27FC236}">
                <a16:creationId xmlns:a16="http://schemas.microsoft.com/office/drawing/2014/main" id="{E3F286FC-9BBD-8699-63B3-6F74D0F69CA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307689" y="1868129"/>
            <a:ext cx="9763433" cy="4817448"/>
          </a:xfrm>
        </p:spPr>
      </p:pic>
    </p:spTree>
    <p:extLst>
      <p:ext uri="{BB962C8B-B14F-4D97-AF65-F5344CB8AC3E}">
        <p14:creationId xmlns:p14="http://schemas.microsoft.com/office/powerpoint/2010/main" val="4256386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149</TotalTime>
  <Words>472</Words>
  <Application>Microsoft Office PowerPoint</Application>
  <PresentationFormat>Widescreen</PresentationFormat>
  <Paragraphs>39</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Century Gothic</vt:lpstr>
      <vt:lpstr>Times New Roman</vt:lpstr>
      <vt:lpstr>Wingdings 3</vt:lpstr>
      <vt:lpstr>Ion Boardroom</vt:lpstr>
      <vt:lpstr>Predictive analytics for customer churn prediction</vt:lpstr>
      <vt:lpstr>Introduction</vt:lpstr>
      <vt:lpstr>Business Problem</vt:lpstr>
      <vt:lpstr>Customer churn model</vt:lpstr>
      <vt:lpstr>Why is this important for the bank</vt:lpstr>
      <vt:lpstr>Benefits of Analyzing Customer Churn Prediction</vt:lpstr>
      <vt:lpstr>Data Source</vt:lpstr>
      <vt:lpstr>Data Preparation</vt:lpstr>
      <vt:lpstr>Data Analysis</vt:lpstr>
      <vt:lpstr>Business Insights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Customer Churn Prediction</dc:title>
  <dc:creator>Varsha Tikone</dc:creator>
  <cp:lastModifiedBy>suraj patil</cp:lastModifiedBy>
  <cp:revision>7</cp:revision>
  <dcterms:created xsi:type="dcterms:W3CDTF">2024-04-10T04:17:06Z</dcterms:created>
  <dcterms:modified xsi:type="dcterms:W3CDTF">2024-05-21T19:22:38Z</dcterms:modified>
</cp:coreProperties>
</file>

<file path=docProps/thumbnail.jpeg>
</file>